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2998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400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9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1693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6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5386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18/10/2023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426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4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81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3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35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000103"/>
            <a:ext cx="10515601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4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5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5251" y="1"/>
            <a:ext cx="2647950" cy="1448474"/>
          </a:xfrm>
          <a:prstGeom prst="rect">
            <a:avLst/>
          </a:prstGeom>
          <a:solidFill>
            <a:srgbClr val="2D576F">
              <a:alpha val="75000"/>
            </a:srgbClr>
          </a:solidFill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000" b="1" dirty="0" err="1" smtClean="0">
                <a:solidFill>
                  <a:schemeClr val="bg1"/>
                </a:solidFill>
              </a:rPr>
              <a:t>Multiple</a:t>
            </a:r>
            <a:r>
              <a:rPr lang="es-MX" sz="5000" b="1" dirty="0" smtClean="0">
                <a:solidFill>
                  <a:schemeClr val="bg1"/>
                </a:solidFill>
              </a:rPr>
              <a:t> </a:t>
            </a:r>
            <a:r>
              <a:rPr lang="es-MX" sz="5000" b="1" dirty="0" err="1" smtClean="0">
                <a:solidFill>
                  <a:schemeClr val="bg1"/>
                </a:solidFill>
              </a:rPr>
              <a:t>Testing</a:t>
            </a:r>
            <a:endParaRPr lang="es-MX" sz="5000" b="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5250" y="6305551"/>
            <a:ext cx="2947405" cy="552449"/>
          </a:xfrm>
          <a:prstGeom prst="rect">
            <a:avLst/>
          </a:prstGeom>
          <a:solidFill>
            <a:srgbClr val="2D576F">
              <a:alpha val="75000"/>
            </a:srgb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700" b="1" dirty="0" smtClean="0">
                <a:solidFill>
                  <a:schemeClr val="bg1"/>
                </a:solidFill>
              </a:rPr>
              <a:t>Dr. Antonio Martínez Torteya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600" b="1" dirty="0" smtClean="0">
                <a:solidFill>
                  <a:schemeClr val="bg1"/>
                </a:solidFill>
              </a:rPr>
              <a:t>antonio.martinez@udem.edu</a:t>
            </a:r>
            <a:endParaRPr lang="es-MX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35" y="6550223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7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4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Se decide si se rechaza la hipótesis nula</a:t>
                </a:r>
              </a:p>
              <a:p>
                <a:pPr lvl="1"/>
                <a:r>
                  <a:rPr lang="es-MX" dirty="0" smtClean="0"/>
                  <a:t>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s-MX" dirty="0" smtClean="0"/>
                  <a:t> se rechaza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, es decir, se generó un descubrimiento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2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Se define la hipótesis nula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/>
                  <a:t> La expresión del gen #2 en el cáncer de </a:t>
                </a:r>
                <a:r>
                  <a:rPr lang="es-MX" dirty="0" err="1"/>
                  <a:t>Burkitt</a:t>
                </a:r>
                <a:r>
                  <a:rPr lang="es-MX" dirty="0"/>
                  <a:t> es igual que en el cáncer de </a:t>
                </a:r>
                <a:r>
                  <a:rPr lang="es-MX" dirty="0" err="1" smtClean="0"/>
                  <a:t>Ewing</a:t>
                </a:r>
                <a:endParaRPr lang="es-MX" dirty="0" smtClean="0"/>
              </a:p>
              <a:p>
                <a:r>
                  <a:rPr lang="en-US" b="0" dirty="0" smtClean="0"/>
                  <a:t>Se </a:t>
                </a:r>
                <a:r>
                  <a:rPr lang="en-US" b="0" dirty="0" err="1" smtClean="0"/>
                  <a:t>calcula</a:t>
                </a:r>
                <a:r>
                  <a:rPr lang="en-US" b="0" dirty="0" smtClean="0"/>
                  <a:t> un </a:t>
                </a:r>
                <a:r>
                  <a:rPr lang="en-US" b="0" dirty="0" err="1" smtClean="0"/>
                  <a:t>estadístico</a:t>
                </a:r>
                <a:endParaRPr lang="en-US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=−2.06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=−0.72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=0.41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=0.89</m:t>
                            </m:r>
                            <m:r>
                              <m:rPr>
                                <m:nor/>
                              </m:rPr>
                              <a:rPr lang="es-MX" sz="2800" dirty="0"/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MX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=25</m:t>
                            </m:r>
                            <m:r>
                              <m:rPr>
                                <m:nor/>
                              </m:rPr>
                              <a:rPr lang="es-MX" dirty="0"/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=0.68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=−7.25</m:t>
                      </m:r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Se calcula un p-</a:t>
                </a:r>
                <a:r>
                  <a:rPr lang="es-MX" dirty="0" err="1" smtClean="0"/>
                  <a:t>value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=1.99×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Se decide si se rechaza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Ya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s-MX" dirty="0" smtClean="0"/>
                  <a:t>, se rechaza</a:t>
                </a:r>
              </a:p>
              <a:p>
                <a:pPr marL="0" indent="0" algn="ctr">
                  <a:buNone/>
                </a:pPr>
                <a:r>
                  <a:rPr lang="es-MX" b="1" dirty="0" smtClean="0"/>
                  <a:t>¿Seguros?</a:t>
                </a:r>
                <a:endParaRPr lang="es-MX" b="1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1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MX" dirty="0" smtClean="0"/>
              <a:t>Torneo de lanzamiento de monedas</a:t>
            </a:r>
          </a:p>
          <a:p>
            <a:r>
              <a:rPr lang="es-MX" dirty="0" smtClean="0"/>
              <a:t>Deben identificar si alguien usó una moneda que no sea justa</a:t>
            </a:r>
          </a:p>
          <a:p>
            <a:pPr lvl="1"/>
            <a:r>
              <a:rPr lang="es-MX" dirty="0" smtClean="0"/>
              <a:t>Cuentan con 1,024 monedas (la que usó cada sujeto)</a:t>
            </a:r>
          </a:p>
          <a:p>
            <a:pPr lvl="1"/>
            <a:r>
              <a:rPr lang="es-MX" dirty="0" smtClean="0"/>
              <a:t>Lanzan cada moneda 10 veces</a:t>
            </a:r>
          </a:p>
          <a:p>
            <a:pPr lvl="1"/>
            <a:r>
              <a:rPr lang="es-MX" dirty="0" smtClean="0"/>
              <a:t>Anotan cuántas veces cayó en cara cada moneda</a:t>
            </a:r>
          </a:p>
          <a:p>
            <a:r>
              <a:rPr lang="es-MX" dirty="0" smtClean="0"/>
              <a:t>Una moneda justa es aquella que tiene las mismas probabilidades de caer en cara y en cruz (50/50)</a:t>
            </a:r>
            <a:endParaRPr lang="es-MX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s-MX" dirty="0" smtClean="0"/>
              <a:t>Resultado esperado</a:t>
            </a:r>
          </a:p>
          <a:p>
            <a:pPr lvl="1"/>
            <a:r>
              <a:rPr lang="es-MX" dirty="0" smtClean="0"/>
              <a:t>Misma cantidad de caras que de cruces, en promedio</a:t>
            </a:r>
          </a:p>
          <a:p>
            <a:r>
              <a:rPr lang="es-MX" dirty="0" smtClean="0"/>
              <a:t>Resultado real</a:t>
            </a:r>
          </a:p>
          <a:p>
            <a:pPr lvl="1"/>
            <a:r>
              <a:rPr lang="es-MX" dirty="0" smtClean="0"/>
              <a:t>Una moneda cayó 10 veces seguidas en cara</a:t>
            </a:r>
          </a:p>
          <a:p>
            <a:pPr lvl="1"/>
            <a:r>
              <a:rPr lang="es-MX" dirty="0" smtClean="0"/>
              <a:t>Una moneda cayó 10 veces seguidas en cruz</a:t>
            </a:r>
          </a:p>
          <a:p>
            <a:r>
              <a:rPr lang="es-MX" dirty="0" smtClean="0"/>
              <a:t>Decisión</a:t>
            </a:r>
          </a:p>
          <a:p>
            <a:pPr lvl="1"/>
            <a:r>
              <a:rPr lang="es-MX" dirty="0" smtClean="0"/>
              <a:t>¿Quienes usaron esas monedas hicieron trampa?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85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85" y="1825625"/>
            <a:ext cx="4838629" cy="4338638"/>
          </a:xfrm>
          <a:prstGeom prst="rect">
            <a:avLst/>
          </a:prstGeom>
        </p:spPr>
      </p:pic>
      <p:graphicFrame>
        <p:nvGraphicFramePr>
          <p:cNvPr id="6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9034654"/>
              </p:ext>
            </p:extLst>
          </p:nvPr>
        </p:nvGraphicFramePr>
        <p:xfrm>
          <a:off x="838200" y="1825625"/>
          <a:ext cx="51816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0800"/>
                <a:gridCol w="2590800"/>
              </a:tblGrid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Cantidad</a:t>
                      </a:r>
                      <a:r>
                        <a:rPr lang="es-MX" sz="1600" baseline="0" dirty="0" smtClean="0"/>
                        <a:t> de caras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Cantidad de monedas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11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2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43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3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119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4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223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5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231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6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211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7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127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8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43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9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14</a:t>
                      </a:r>
                      <a:endParaRPr lang="es-MX" sz="1600" dirty="0"/>
                    </a:p>
                  </a:txBody>
                  <a:tcPr/>
                </a:tc>
              </a:tr>
              <a:tr h="33300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10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1</a:t>
                      </a:r>
                      <a:endParaRPr lang="es-MX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¿Cuál es la probabilidad de que una moneda caiga 10 veces seguidas en cara?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=9.77×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s-MX" dirty="0" smtClean="0"/>
                  <a:t>¿Cuántas monedas esperaríamos que cayeran el 10 caras seguidas si usamos 1,024 monedas distintas?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=1,024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1,024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r="-3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3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dirty="0" smtClean="0"/>
                  <a:t>Se define la hipótesis nula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/>
                  <a:t> La expresión del gen #2 en el cáncer de </a:t>
                </a:r>
                <a:r>
                  <a:rPr lang="es-MX" dirty="0" err="1"/>
                  <a:t>Burkitt</a:t>
                </a:r>
                <a:r>
                  <a:rPr lang="es-MX" dirty="0"/>
                  <a:t> es igual que en el cáncer de </a:t>
                </a:r>
                <a:r>
                  <a:rPr lang="es-MX" dirty="0" err="1" smtClean="0"/>
                  <a:t>Ewing</a:t>
                </a:r>
                <a:endParaRPr lang="es-MX" dirty="0" smtClean="0"/>
              </a:p>
              <a:p>
                <a:r>
                  <a:rPr lang="en-US" b="0" dirty="0" smtClean="0"/>
                  <a:t>Se </a:t>
                </a:r>
                <a:r>
                  <a:rPr lang="en-US" b="0" dirty="0" err="1" smtClean="0"/>
                  <a:t>calcula</a:t>
                </a:r>
                <a:r>
                  <a:rPr lang="en-US" b="0" dirty="0" smtClean="0"/>
                  <a:t> un </a:t>
                </a:r>
                <a:r>
                  <a:rPr lang="en-US" b="0" dirty="0" err="1" smtClean="0"/>
                  <a:t>estadístico</a:t>
                </a:r>
                <a:endParaRPr lang="en-US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=−2.06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=−0.72</m:t>
                            </m:r>
                          </m:e>
                        </m:mr>
                      </m:m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=0.41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=0.89</m:t>
                            </m:r>
                            <m:r>
                              <m:rPr>
                                <m:nor/>
                              </m:rPr>
                              <a:rPr lang="es-MX" sz="2800" dirty="0"/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MX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=29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=25</m:t>
                            </m:r>
                            <m:r>
                              <m:rPr>
                                <m:nor/>
                              </m:rPr>
                              <a:rPr lang="es-MX" dirty="0"/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=0.68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=−7.25</m:t>
                      </m:r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dirty="0" smtClean="0"/>
                  <a:t>Se calcula un p-</a:t>
                </a:r>
                <a:r>
                  <a:rPr lang="es-MX" dirty="0" err="1" smtClean="0"/>
                  <a:t>value</a:t>
                </a:r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=1.99×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Se decide si se rechaza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Ya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s-MX" dirty="0" smtClean="0"/>
                  <a:t>, se rechaza</a:t>
                </a:r>
              </a:p>
              <a:p>
                <a:pPr marL="0" indent="0" algn="ctr">
                  <a:buNone/>
                </a:pPr>
                <a:r>
                  <a:rPr lang="es-MX" b="1" dirty="0" smtClean="0"/>
                  <a:t>¿Seguros?</a:t>
                </a:r>
              </a:p>
              <a:p>
                <a:pPr marL="0" indent="0" algn="ctr">
                  <a:buNone/>
                </a:pPr>
                <a:r>
                  <a:rPr lang="es-MX" b="1" dirty="0" smtClean="0"/>
                  <a:t>No necesariamente</a:t>
                </a:r>
              </a:p>
              <a:p>
                <a:r>
                  <a:rPr lang="es-MX" dirty="0" smtClean="0"/>
                  <a:t>En 2,308 genes, asumiendo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MX" dirty="0" smtClean="0"/>
                  <a:t> es verdadera, con un corte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&lt;0.05</m:t>
                    </m:r>
                  </m:oMath>
                </a14:m>
                <a:r>
                  <a:rPr lang="es-MX" dirty="0" smtClean="0"/>
                  <a:t>, se esperaría encontrar 115 genes “significativos”</a:t>
                </a:r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882" t="-562" b="-2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2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Error tipo I y error tipo II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61588" cy="4338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MX" dirty="0" smtClean="0"/>
                  <a:t>Error tipo I</a:t>
                </a:r>
              </a:p>
              <a:p>
                <a:pPr lvl="1"/>
                <a:r>
                  <a:rPr lang="es-MX" dirty="0" smtClean="0"/>
                  <a:t>Asumimos descubrimiento (rechazamos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) cuando no debimos hacerlo</a:t>
                </a:r>
              </a:p>
              <a:p>
                <a:pPr lvl="1"/>
                <a:r>
                  <a:rPr lang="es-MX" dirty="0" smtClean="0"/>
                  <a:t>Tasa de error tipo I se define como la probabilidad de cometer un error tipo I dado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 es verdad</a:t>
                </a:r>
              </a:p>
              <a:p>
                <a:r>
                  <a:rPr lang="es-MX" dirty="0" smtClean="0"/>
                  <a:t>Error tipo II</a:t>
                </a:r>
              </a:p>
              <a:p>
                <a:pPr lvl="1"/>
                <a:r>
                  <a:rPr lang="es-MX" dirty="0" smtClean="0"/>
                  <a:t>No generamos descubrimiento (no rechazamos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) cuando debimos hacerlo</a:t>
                </a:r>
              </a:p>
              <a:p>
                <a:r>
                  <a:rPr lang="es-MX" dirty="0" smtClean="0"/>
                  <a:t>Si uno se reduce, el otro aumenta</a:t>
                </a:r>
              </a:p>
              <a:p>
                <a:pPr lvl="1"/>
                <a:r>
                  <a:rPr lang="es-MX" dirty="0" smtClean="0"/>
                  <a:t>Típicamente, error tipo I se cuida más, asegurando una tasa de error tipo I de máximo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61588" cy="4338000"/>
              </a:xfrm>
              <a:blipFill rotWithShape="0">
                <a:blip r:embed="rId2"/>
                <a:stretch>
                  <a:fillRect l="-1915" t="-1404" r="-2599" b="-11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668146772"/>
                  </p:ext>
                </p:extLst>
              </p:nvPr>
            </p:nvGraphicFramePr>
            <p:xfrm>
              <a:off x="5299788" y="3252945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No 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668146772"/>
                  </p:ext>
                </p:extLst>
              </p:nvPr>
            </p:nvGraphicFramePr>
            <p:xfrm>
              <a:off x="5299788" y="3252945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598" t="-103279" r="-10000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806" t="-103279" r="-403" b="-211475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00403" t="-203279" r="-20080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00403" t="-303279" r="-20080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92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Error tipo I y error tipo II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1588" cy="4338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Cuando</a:t>
            </a:r>
            <a:r>
              <a:rPr lang="en-US" dirty="0" smtClean="0"/>
              <a:t> se </a:t>
            </a:r>
            <a:r>
              <a:rPr lang="en-US" dirty="0" err="1" smtClean="0"/>
              <a:t>realizan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pruebas</a:t>
            </a:r>
            <a:r>
              <a:rPr lang="en-US" dirty="0" smtClean="0"/>
              <a:t>,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destinados</a:t>
            </a:r>
            <a:r>
              <a:rPr lang="en-US" dirty="0" smtClean="0"/>
              <a:t> a </a:t>
            </a:r>
            <a:r>
              <a:rPr lang="en-US" dirty="0" err="1" smtClean="0"/>
              <a:t>encontrar</a:t>
            </a:r>
            <a:r>
              <a:rPr lang="en-US" dirty="0" smtClean="0"/>
              <a:t> p-values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bajos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simple </a:t>
            </a:r>
            <a:r>
              <a:rPr lang="en-US" dirty="0" err="1" smtClean="0"/>
              <a:t>casualidad</a:t>
            </a:r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 err="1" smtClean="0"/>
              <a:t>decidimos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prueba</a:t>
            </a:r>
            <a:r>
              <a:rPr lang="en-US" dirty="0" smtClean="0"/>
              <a:t> se </a:t>
            </a:r>
            <a:r>
              <a:rPr lang="en-US" dirty="0" err="1" smtClean="0"/>
              <a:t>rechaza</a:t>
            </a:r>
            <a:r>
              <a:rPr lang="en-US" dirty="0" smtClean="0"/>
              <a:t> sin </a:t>
            </a:r>
            <a:r>
              <a:rPr lang="en-US" dirty="0" err="1" smtClean="0"/>
              <a:t>tomar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cuenta</a:t>
            </a:r>
            <a:r>
              <a:rPr lang="en-US" dirty="0" smtClean="0"/>
              <a:t> </a:t>
            </a:r>
            <a:r>
              <a:rPr lang="en-US" dirty="0" err="1" smtClean="0"/>
              <a:t>cuántas</a:t>
            </a:r>
            <a:r>
              <a:rPr lang="en-US" dirty="0" smtClean="0"/>
              <a:t> </a:t>
            </a:r>
            <a:r>
              <a:rPr lang="en-US" dirty="0" err="1" smtClean="0"/>
              <a:t>pruebas</a:t>
            </a:r>
            <a:r>
              <a:rPr lang="en-US" dirty="0" smtClean="0"/>
              <a:t> </a:t>
            </a:r>
            <a:r>
              <a:rPr lang="en-US" dirty="0" err="1" smtClean="0"/>
              <a:t>hicimos</a:t>
            </a:r>
            <a:endParaRPr lang="en-US" dirty="0" smtClean="0"/>
          </a:p>
          <a:p>
            <a:pPr lvl="1"/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errores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I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960855913"/>
                  </p:ext>
                </p:extLst>
              </p:nvPr>
            </p:nvGraphicFramePr>
            <p:xfrm>
              <a:off x="5299788" y="3252945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No 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960855913"/>
                  </p:ext>
                </p:extLst>
              </p:nvPr>
            </p:nvGraphicFramePr>
            <p:xfrm>
              <a:off x="5299788" y="3252945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9598" t="-103279" r="-10000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0806" t="-103279" r="-403" b="-211475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403" t="-203279" r="-20080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403" t="-303279" r="-20080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19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Family-Wise</a:t>
            </a:r>
            <a:r>
              <a:rPr lang="es-MX" dirty="0" smtClean="0"/>
              <a:t> Error </a:t>
            </a:r>
            <a:r>
              <a:rPr lang="es-MX" dirty="0" err="1" smtClean="0"/>
              <a:t>Rate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61588" cy="4338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MX" dirty="0" smtClean="0"/>
                  <a:t>Probabilidad de cometer al menos un error de tipo I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MX" dirty="0" smtClean="0"/>
                  <a:t> es la cantidad de descubrimientos falsos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MX" dirty="0" smtClean="0"/>
                  <a:t> es la cantidad de descubrimientos correctos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s-MX" dirty="0" smtClean="0"/>
                  <a:t> es la cantidad de rechazos correctos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s-MX" dirty="0" smtClean="0"/>
                  <a:t> es la cantidad de descubrimientos no encontrados</a:t>
                </a: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FWER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FWER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61588" cy="4338000"/>
              </a:xfrm>
              <a:blipFill rotWithShape="0">
                <a:blip r:embed="rId2"/>
                <a:stretch>
                  <a:fillRect l="-2189" t="-11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/>
              </p:cNvGraphicFramePr>
              <p:nvPr/>
            </p:nvGraphicFramePr>
            <p:xfrm>
              <a:off x="5299788" y="2263901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No 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/>
              </p:cNvGraphicFramePr>
              <p:nvPr/>
            </p:nvGraphicFramePr>
            <p:xfrm>
              <a:off x="5299788" y="2263901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Situación real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9598" t="-104918" r="-10000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0806" t="-104918" r="-403" b="-211475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Decisión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00403" t="-204918" r="-20080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s-MX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00403" t="-304918" r="-20080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Bien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Error tipo II</a:t>
                          </a:r>
                          <a:endParaRPr lang="es-MX" sz="16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4"/>
              <p:cNvGraphicFramePr>
                <a:graphicFrameLocks/>
              </p:cNvGraphicFramePr>
              <p:nvPr/>
            </p:nvGraphicFramePr>
            <p:xfrm>
              <a:off x="5299788" y="4185537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s-MX" sz="1600" dirty="0" smtClean="0"/>
                            <a:t> es verdad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s-MX" sz="1600" dirty="0" smtClean="0"/>
                            <a:t> es falso</a:t>
                          </a:r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Total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No rechazar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Total</a:t>
                          </a:r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4"/>
              <p:cNvGraphicFramePr>
                <a:graphicFrameLocks/>
              </p:cNvGraphicFramePr>
              <p:nvPr/>
            </p:nvGraphicFramePr>
            <p:xfrm>
              <a:off x="5299788" y="4185537"/>
              <a:ext cx="6054012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13503"/>
                    <a:gridCol w="1513503"/>
                    <a:gridCol w="1513503"/>
                    <a:gridCol w="15135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403" t="-3279" r="-200806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9598" t="-3279" r="-100000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MX" sz="1600" dirty="0" smtClean="0"/>
                            <a:t>Total</a:t>
                          </a:r>
                          <a:endParaRPr lang="es-MX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t="-103279" r="-299598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00403" t="-103279" r="-200806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99598" t="-103279" r="-100000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0806" t="-103279" r="-403" b="-2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t="-203279" r="-299598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00403" t="-203279" r="-200806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199598" t="-203279" r="-100000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300806" t="-203279" r="-403" b="-1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MX" sz="1600" dirty="0" smtClean="0"/>
                            <a:t>Total</a:t>
                          </a:r>
                          <a:endParaRPr lang="es-MX" sz="16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00403" t="-303279" r="-200806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199598" t="-303279" r="-100000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300806" t="-303279" r="-403" b="-114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41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Family-Wise</a:t>
            </a:r>
            <a:r>
              <a:rPr lang="es-MX" dirty="0" smtClean="0"/>
              <a:t> Error </a:t>
            </a:r>
            <a:r>
              <a:rPr lang="es-MX" dirty="0" err="1" smtClean="0"/>
              <a:t>Rate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287" y="1825625"/>
            <a:ext cx="6567425" cy="4338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2287" y="6164263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Recordar las características de las pruebas de hipótesis</a:t>
            </a:r>
          </a:p>
          <a:p>
            <a:r>
              <a:rPr lang="es-MX" dirty="0" smtClean="0"/>
              <a:t>Comprender los problemas relacionados a las pruebas múltiples</a:t>
            </a:r>
          </a:p>
          <a:p>
            <a:r>
              <a:rPr lang="es-MX" dirty="0" smtClean="0"/>
              <a:t>Aplicar el FWER</a:t>
            </a:r>
          </a:p>
          <a:p>
            <a:r>
              <a:rPr lang="es-MX" dirty="0" smtClean="0"/>
              <a:t>Aplicar el FDR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865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Family-Wise</a:t>
            </a:r>
            <a:r>
              <a:rPr lang="es-MX" dirty="0" smtClean="0"/>
              <a:t> Error </a:t>
            </a:r>
            <a:r>
              <a:rPr lang="es-MX" dirty="0" err="1" smtClean="0"/>
              <a:t>Rate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 smtClean="0"/>
                  <a:t>Ejemplo de las monedas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=1,024</m:t>
                    </m:r>
                  </m:oMath>
                </a14:m>
                <a:endParaRPr lang="es-MX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FWER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1−0.05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=50.09×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 smtClean="0"/>
                  <a:t>Caso de datos genómicos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=2,308</m:t>
                    </m:r>
                  </m:oMath>
                </a14:m>
                <a:endParaRPr lang="es-MX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FWER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1−0.05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2308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s-MX" dirty="0" smtClean="0"/>
              </a:p>
              <a:p>
                <a:r>
                  <a:rPr lang="es-MX" dirty="0"/>
                  <a:t>Para que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FWER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s-MX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=22.2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Métodos para controlar el FWER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Método de </a:t>
                </a:r>
                <a:r>
                  <a:rPr lang="es-MX" dirty="0" err="1" smtClean="0"/>
                  <a:t>Bonferroni</a:t>
                </a:r>
                <a:endParaRPr lang="es-MX" dirty="0" smtClean="0"/>
              </a:p>
              <a:p>
                <a:r>
                  <a:rPr lang="es-MX" dirty="0" smtClean="0"/>
                  <a:t>Controlar el error tipo I para cada observación al nivel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FWER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Multiplicar p-</a:t>
                </a:r>
                <a:r>
                  <a:rPr lang="es-MX" dirty="0" err="1" smtClean="0"/>
                  <a:t>value</a:t>
                </a:r>
                <a:r>
                  <a:rPr lang="es-MX" dirty="0" smtClean="0"/>
                  <a:t> por cantidad de pruebas</a:t>
                </a:r>
              </a:p>
              <a:p>
                <a:pPr lvl="1"/>
                <a:r>
                  <a:rPr lang="es-MX" dirty="0" smtClean="0"/>
                  <a:t>Se rechazan pruebas  con p-</a:t>
                </a:r>
                <a:r>
                  <a:rPr lang="es-MX" dirty="0" err="1" smtClean="0"/>
                  <a:t>value</a:t>
                </a:r>
                <a:r>
                  <a:rPr lang="es-MX" dirty="0" smtClean="0"/>
                  <a:t> menor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MX" i="1" dirty="0" smtClean="0"/>
              </a:p>
              <a:p>
                <a:pPr lvl="1"/>
                <a:r>
                  <a:rPr lang="es-MX" dirty="0" smtClean="0"/>
                  <a:t>Se rechazan pruebas con q-</a:t>
                </a:r>
                <a:r>
                  <a:rPr lang="es-MX" dirty="0" err="1" smtClean="0"/>
                  <a:t>value</a:t>
                </a:r>
                <a:r>
                  <a:rPr lang="es-MX" dirty="0" smtClean="0"/>
                  <a:t> (p-</a:t>
                </a:r>
                <a:r>
                  <a:rPr lang="es-MX" dirty="0" err="1" smtClean="0"/>
                  <a:t>value</a:t>
                </a:r>
                <a:r>
                  <a:rPr lang="es-MX" dirty="0" smtClean="0"/>
                  <a:t> por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dirty="0" smtClean="0"/>
                  <a:t>) menor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(típicamente 0.05)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r="-2235" b="-4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Método de </a:t>
                </a:r>
                <a:r>
                  <a:rPr lang="es-MX" dirty="0" err="1" smtClean="0"/>
                  <a:t>Holm</a:t>
                </a:r>
                <a:r>
                  <a:rPr lang="es-MX" dirty="0" smtClean="0"/>
                  <a:t> (</a:t>
                </a:r>
                <a:r>
                  <a:rPr lang="es-MX" dirty="0" err="1" smtClean="0"/>
                  <a:t>Holm-Bonferroni</a:t>
                </a:r>
                <a:r>
                  <a:rPr lang="es-MX" dirty="0" smtClean="0"/>
                  <a:t>)</a:t>
                </a:r>
              </a:p>
              <a:p>
                <a:r>
                  <a:rPr lang="es-MX" dirty="0" smtClean="0"/>
                  <a:t>El umbral que usamos para rechazar la hipótesis depende de todos los p-</a:t>
                </a:r>
                <a:r>
                  <a:rPr lang="es-MX" dirty="0" err="1" smtClean="0"/>
                  <a:t>values</a:t>
                </a:r>
                <a:r>
                  <a:rPr lang="es-MX" dirty="0" smtClean="0"/>
                  <a:t> calculados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Se especifica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Se calculan p-</a:t>
                </a:r>
                <a:r>
                  <a:rPr lang="es-MX" dirty="0" err="1" smtClean="0"/>
                  <a:t>values</a:t>
                </a:r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Se ordenan de menor a mayor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Se rechaza prueba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b>
                    </m:sSub>
                  </m:oMath>
                </a14:m>
                <a:endParaRPr lang="es-MX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235" t="-1685" b="-294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1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False Discovery </a:t>
            </a:r>
            <a:r>
              <a:rPr lang="es-MX" dirty="0" err="1" smtClean="0"/>
              <a:t>Rate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Tratar de controlar el FWER puede ser muy complicado cuando se cuenta con una cantidad muy grande de variables</a:t>
            </a:r>
          </a:p>
          <a:p>
            <a:pPr lvl="1"/>
            <a:r>
              <a:rPr lang="es-MX" dirty="0" smtClean="0"/>
              <a:t>No se rechaza prácticamente ninguna hipótesis</a:t>
            </a:r>
          </a:p>
          <a:p>
            <a:pPr lvl="1"/>
            <a:r>
              <a:rPr lang="es-MX" dirty="0" smtClean="0"/>
              <a:t>Se busca prevenir que no exista ningún error tipo I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dirty="0" smtClean="0"/>
                  <a:t>Tratar de controlar el FDR genera resultados con menores restricciones</a:t>
                </a:r>
              </a:p>
              <a:p>
                <a:pPr lvl="1"/>
                <a:r>
                  <a:rPr lang="es-MX" dirty="0" smtClean="0"/>
                  <a:t>Se busca reducir la tasa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MX" dirty="0" smtClean="0"/>
                  <a:t> con respecto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MX" dirty="0" smtClean="0"/>
                  <a:t> (cantidad total de rechazos)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FDR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Si se controla el FDR a 0.05, estamos rechazando tantas pruebas como es posible, y garantizando que no más del 5% de dichas pruebas son falsos positivos, en promedio</a:t>
                </a:r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2118" t="-2247" r="-3647" b="-25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6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Método para controlar el FDR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MX" dirty="0" smtClean="0"/>
                  <a:t>Método </a:t>
                </a:r>
                <a:r>
                  <a:rPr lang="es-MX" dirty="0" err="1" smtClean="0"/>
                  <a:t>Benjamini-Hochberg</a:t>
                </a:r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Especificar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s-MX" dirty="0" smtClean="0"/>
                  <a:t>, el nivel al que se desea controlar el FDR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Calcular p-</a:t>
                </a:r>
                <a:r>
                  <a:rPr lang="es-MX" dirty="0" err="1" smtClean="0"/>
                  <a:t>values</a:t>
                </a:r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Ordenar de menor a mayor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𝑞𝑗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Rechazar prueba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b>
                    </m:sSub>
                  </m:oMath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Inferencia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Definición</a:t>
            </a:r>
          </a:p>
          <a:p>
            <a:pPr lvl="1"/>
            <a:r>
              <a:rPr lang="es-MX" dirty="0" smtClean="0"/>
              <a:t>Generar conclusiones sobre una población o proceso (hacer suposiciones)</a:t>
            </a:r>
          </a:p>
          <a:p>
            <a:r>
              <a:rPr lang="es-MX" dirty="0" smtClean="0"/>
              <a:t>Importancia de la muestra</a:t>
            </a:r>
          </a:p>
          <a:p>
            <a:pPr lvl="1"/>
            <a:r>
              <a:rPr lang="es-MX" dirty="0" smtClean="0"/>
              <a:t>Se debe contar con una muestra aleatoria y representativa</a:t>
            </a:r>
          </a:p>
          <a:p>
            <a:r>
              <a:rPr lang="es-MX" dirty="0" smtClean="0"/>
              <a:t>Confianza</a:t>
            </a:r>
          </a:p>
          <a:p>
            <a:pPr lvl="1"/>
            <a:r>
              <a:rPr lang="es-MX" dirty="0" smtClean="0"/>
              <a:t>Las inferencias tienen una incertidumbre inherente</a:t>
            </a:r>
          </a:p>
          <a:p>
            <a:r>
              <a:rPr lang="es-MX" dirty="0" smtClean="0"/>
              <a:t>Conclusiones</a:t>
            </a:r>
          </a:p>
          <a:p>
            <a:pPr lvl="1"/>
            <a:r>
              <a:rPr lang="es-MX" dirty="0" smtClean="0"/>
              <a:t>Se generan a partir de estadísticos y/o pruebas de hipótesis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4100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Khan</a:t>
            </a:r>
            <a:r>
              <a:rPr lang="es-MX" dirty="0" smtClean="0"/>
              <a:t> </a:t>
            </a:r>
            <a:r>
              <a:rPr lang="es-MX" dirty="0" err="1" smtClean="0"/>
              <a:t>dataset</a:t>
            </a:r>
            <a:endParaRPr lang="es-MX" dirty="0" smtClean="0"/>
          </a:p>
          <a:p>
            <a:pPr lvl="1"/>
            <a:r>
              <a:rPr lang="es-MX" dirty="0" smtClean="0"/>
              <a:t>Muestras de expresión génica de tejido correspondiente a 4 tipos de células tumorales</a:t>
            </a:r>
          </a:p>
          <a:p>
            <a:pPr lvl="2"/>
            <a:r>
              <a:rPr lang="es-MX" dirty="0" err="1" smtClean="0"/>
              <a:t>Burkitt</a:t>
            </a:r>
            <a:r>
              <a:rPr lang="es-MX" dirty="0" smtClean="0"/>
              <a:t> </a:t>
            </a:r>
            <a:r>
              <a:rPr lang="es-MX" dirty="0" err="1" smtClean="0"/>
              <a:t>lymphoma</a:t>
            </a:r>
            <a:endParaRPr lang="es-MX" dirty="0" smtClean="0"/>
          </a:p>
          <a:p>
            <a:pPr lvl="2"/>
            <a:r>
              <a:rPr lang="es-MX" dirty="0" err="1" smtClean="0"/>
              <a:t>Ewing</a:t>
            </a:r>
            <a:r>
              <a:rPr lang="es-MX" dirty="0" smtClean="0"/>
              <a:t> sarcoma</a:t>
            </a:r>
          </a:p>
          <a:p>
            <a:pPr lvl="2"/>
            <a:r>
              <a:rPr lang="es-MX" dirty="0" err="1" smtClean="0"/>
              <a:t>Neuroblastoma</a:t>
            </a:r>
            <a:endParaRPr lang="es-MX" dirty="0" smtClean="0"/>
          </a:p>
          <a:p>
            <a:pPr lvl="2"/>
            <a:r>
              <a:rPr lang="es-MX" dirty="0" err="1" smtClean="0"/>
              <a:t>Rhabdomyosarcoma</a:t>
            </a:r>
            <a:endParaRPr lang="es-MX" dirty="0" smtClean="0"/>
          </a:p>
          <a:p>
            <a:pPr lvl="1"/>
            <a:r>
              <a:rPr lang="es-MX" dirty="0" smtClean="0"/>
              <a:t>2,308 genes</a:t>
            </a:r>
          </a:p>
          <a:p>
            <a:pPr lvl="1"/>
            <a:r>
              <a:rPr lang="es-MX" dirty="0" smtClean="0"/>
              <a:t>83 muestras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11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En estadística clásica, típicamente se trabaja con una hipótesis nula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 smtClean="0"/>
                  <a:t> La expresión del gen #2 en el cáncer de </a:t>
                </a:r>
                <a:r>
                  <a:rPr lang="es-MX" dirty="0" err="1" smtClean="0"/>
                  <a:t>Burkitt</a:t>
                </a:r>
                <a:r>
                  <a:rPr lang="es-MX" dirty="0" smtClean="0"/>
                  <a:t> es igual que en el cáncer de </a:t>
                </a:r>
                <a:r>
                  <a:rPr lang="es-MX" dirty="0" err="1" smtClean="0"/>
                  <a:t>Ewing</a:t>
                </a:r>
                <a:endParaRPr lang="es-MX" dirty="0" smtClean="0"/>
              </a:p>
              <a:p>
                <a:r>
                  <a:rPr lang="es-MX" dirty="0" smtClean="0"/>
                  <a:t>En machine </a:t>
                </a:r>
                <a:r>
                  <a:rPr lang="es-MX" dirty="0" err="1" smtClean="0"/>
                  <a:t>learning</a:t>
                </a:r>
                <a:r>
                  <a:rPr lang="es-MX" dirty="0" smtClean="0"/>
                  <a:t>, típicamente se trabaja con múltiples hipótesis nulas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 smtClean="0"/>
                  <a:t> La expresión gel gen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MX" dirty="0" smtClean="0"/>
                  <a:t> en el cáncer de </a:t>
                </a:r>
                <a:r>
                  <a:rPr lang="es-MX" dirty="0" err="1" smtClean="0"/>
                  <a:t>Burkitt</a:t>
                </a:r>
                <a:r>
                  <a:rPr lang="es-MX" dirty="0" smtClean="0"/>
                  <a:t> es igual que en el cáncer de </a:t>
                </a:r>
                <a:r>
                  <a:rPr lang="es-MX" dirty="0" err="1" smtClean="0"/>
                  <a:t>Ewing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1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3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MX" dirty="0" smtClean="0"/>
              <a:t>Se define la hipótesis nula y la hipótesis alternativa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Se calcula un estadístico que indica la contundencia de la evidencia en contra de la hipótesis nula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Se calcula un p-</a:t>
            </a:r>
            <a:r>
              <a:rPr lang="es-MX" dirty="0" err="1" smtClean="0"/>
              <a:t>value</a:t>
            </a:r>
            <a:r>
              <a:rPr lang="es-MX" dirty="0" smtClean="0"/>
              <a:t> que cuantifica la probabilidad de haber obtenido un valor tan extremo como el estadístico calculado bajo la hipótesis nula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Se decide si se rechaza la hipótesis nula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928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Se define la hipótesis nula y la hipótesis alternativa</a:t>
            </a:r>
          </a:p>
          <a:p>
            <a:pPr lvl="1"/>
            <a:r>
              <a:rPr lang="es-MX" dirty="0" smtClean="0"/>
              <a:t>La hipótesis nula suele ser la creencia original, la respuesta aburrida (deseamos que nuestros datos indiquen lo contrario)</a:t>
            </a:r>
          </a:p>
          <a:p>
            <a:pPr lvl="1"/>
            <a:r>
              <a:rPr lang="es-MX" dirty="0" smtClean="0"/>
              <a:t>La hipótesis alternativa indica un descubrimiento</a:t>
            </a:r>
          </a:p>
        </p:txBody>
      </p:sp>
    </p:spTree>
    <p:extLst>
      <p:ext uri="{BB962C8B-B14F-4D97-AF65-F5344CB8AC3E}">
        <p14:creationId xmlns:p14="http://schemas.microsoft.com/office/powerpoint/2010/main" val="167237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Se calcula un estadístico que indica la contundencia de la evidencia en contra de la hipótesis nula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Evaluar si un coeficiente de regresión es cero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Primer parcial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Evaluar si el promedio de dos variables es igual (t-</a:t>
                </a:r>
                <a:r>
                  <a:rPr lang="es-MX" dirty="0" err="1" smtClean="0"/>
                  <a:t>statistic</a:t>
                </a:r>
                <a:r>
                  <a:rPr lang="es-MX" dirty="0" smtClean="0"/>
                  <a:t> para dos muestras)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1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8198"/>
            <a:ext cx="5181600" cy="249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2200" y="6163625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5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Pruebas de hipótesis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Se calcula un p-</a:t>
                </a:r>
                <a:r>
                  <a:rPr lang="es-MX" dirty="0" err="1" smtClean="0"/>
                  <a:t>value</a:t>
                </a:r>
                <a:endParaRPr lang="es-MX" dirty="0" smtClean="0"/>
              </a:p>
              <a:p>
                <a:pPr lvl="1"/>
                <a:r>
                  <a:rPr lang="es-MX" dirty="0" smtClean="0"/>
                  <a:t>Probabilidad de observar un estadístico de un valor tan o más extremo que el observado, bajo la suposición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 es verdadera</a:t>
                </a:r>
              </a:p>
              <a:p>
                <a:pPr lvl="2"/>
                <a:r>
                  <a:rPr lang="es-MX" dirty="0" smtClean="0"/>
                  <a:t>Fracción de veces que esperaríamos ver un valor tan extremo del estadístico si repitiéramos el experimento muchísimas veces, asumiendo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 es verdadera</a:t>
                </a:r>
              </a:p>
              <a:p>
                <a:pPr lvl="2"/>
                <a:r>
                  <a:rPr lang="es-MX" dirty="0" smtClean="0"/>
                  <a:t>Convierte el estadístico en un valor entre 0 y 1 altamente interpretable</a:t>
                </a:r>
              </a:p>
              <a:p>
                <a:pPr lvl="1"/>
                <a:r>
                  <a:rPr lang="es-MX" dirty="0" smtClean="0"/>
                  <a:t>Valores pequeños dan evidencia en contra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78095"/>
      </p:ext>
    </p:extLst>
  </p:cSld>
  <p:clrMapOvr>
    <a:masterClrMapping/>
  </p:clrMapOvr>
</p:sld>
</file>

<file path=ppt/theme/theme1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3014A2B2-4370-4614-902A-43BF11F14A54}" vid="{BBDFCD4B-C785-4F6F-ADDD-97841BB2F9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184</TotalTime>
  <Words>852</Words>
  <Application>Microsoft Office PowerPoint</Application>
  <PresentationFormat>Widescreen</PresentationFormat>
  <Paragraphs>242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UDEM</vt:lpstr>
      <vt:lpstr>Office Theme</vt:lpstr>
      <vt:lpstr>PowerPoint Presentation</vt:lpstr>
      <vt:lpstr>Objetivos</vt:lpstr>
      <vt:lpstr>Inferencia</vt:lpstr>
      <vt:lpstr>Caso</vt:lpstr>
      <vt:lpstr>Pruebas de hipótesis</vt:lpstr>
      <vt:lpstr>Pruebas de hipótesis</vt:lpstr>
      <vt:lpstr>Pruebas de hipótesis</vt:lpstr>
      <vt:lpstr>Pruebas de hipótesis</vt:lpstr>
      <vt:lpstr>Pruebas de hipótesis</vt:lpstr>
      <vt:lpstr>Pruebas de hipótesis</vt:lpstr>
      <vt:lpstr>Caso</vt:lpstr>
      <vt:lpstr>Ejemplo</vt:lpstr>
      <vt:lpstr>Ejemplo</vt:lpstr>
      <vt:lpstr>Ejemplo</vt:lpstr>
      <vt:lpstr>Caso</vt:lpstr>
      <vt:lpstr>Error tipo I y error tipo II</vt:lpstr>
      <vt:lpstr>Error tipo I y error tipo II</vt:lpstr>
      <vt:lpstr>Family-Wise Error Rate</vt:lpstr>
      <vt:lpstr>Family-Wise Error Rate</vt:lpstr>
      <vt:lpstr>Family-Wise Error Rate</vt:lpstr>
      <vt:lpstr>Métodos para controlar el FWER</vt:lpstr>
      <vt:lpstr>False Discovery Rate</vt:lpstr>
      <vt:lpstr>Método para controlar el FDR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45</cp:revision>
  <dcterms:created xsi:type="dcterms:W3CDTF">2023-10-19T05:30:45Z</dcterms:created>
  <dcterms:modified xsi:type="dcterms:W3CDTF">2023-10-19T08:35:27Z</dcterms:modified>
</cp:coreProperties>
</file>